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2" r:id="rId5"/>
    <p:sldId id="264" r:id="rId6"/>
    <p:sldId id="276" r:id="rId7"/>
    <p:sldId id="271" r:id="rId8"/>
    <p:sldId id="272" r:id="rId9"/>
    <p:sldId id="273" r:id="rId10"/>
    <p:sldId id="265" r:id="rId11"/>
    <p:sldId id="274" r:id="rId12"/>
    <p:sldId id="278" r:id="rId13"/>
    <p:sldId id="268" r:id="rId14"/>
    <p:sldId id="277" r:id="rId15"/>
    <p:sldId id="270" r:id="rId16"/>
  </p:sldIdLst>
  <p:sldSz cx="9144000" cy="5143500" type="screen16x9"/>
  <p:notesSz cx="6858000" cy="9144000"/>
  <p:embeddedFontLst>
    <p:embeddedFont>
      <p:font typeface="Proxima Nov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7" d="100"/>
          <a:sy n="167" d="100"/>
        </p:scale>
        <p:origin x="54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/>
              <a:t>Analysis of NYPD Shooting Incident Data (Historic)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11700" y="1168195"/>
            <a:ext cx="4190999" cy="3134769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616161"/>
                </a:solidFill>
                <a:latin typeface="Proxima Nova"/>
              </a:rPr>
              <a:t>Data Source: The dataset is sourced from NYC OpenData, covering shooting incidents from 2006 to 2023, including variables such as borough, date/time, and outcome of the incidents, with 28,562 records.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616161"/>
                </a:solidFill>
                <a:latin typeface="Proxima Nova"/>
              </a:rPr>
              <a:t>Key Variables: Borough, Date/Time of Incident, Outcome.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616161"/>
                </a:solidFill>
                <a:latin typeface="Proxima Nova"/>
              </a:rPr>
              <a:t>Data Quality: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616161"/>
                </a:solidFill>
                <a:latin typeface="Proxima Nova"/>
              </a:rPr>
              <a:t>Comprehensive coverage across all NYC boroughs.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616161"/>
                </a:solidFill>
                <a:latin typeface="Proxima Nova"/>
              </a:rPr>
              <a:t>High completion rate in key fields; some variables have missing data.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CEAE86-2F29-1FCE-DBD8-166F77DB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31" y="895805"/>
            <a:ext cx="3359136" cy="3517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Predictive Analysis Using Logistic Regression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61120" y="1356270"/>
            <a:ext cx="3741420" cy="2203167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ru-RU" sz="1300" i="0" dirty="0">
                <a:solidFill>
                  <a:srgbClr val="616161"/>
                </a:solidFill>
                <a:latin typeface="Proxima Nova"/>
              </a:rPr>
              <a:t>-</a:t>
            </a:r>
            <a:r>
              <a:rPr lang="ru-RU" sz="1300" b="1" i="0" dirty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b="1" i="0" dirty="0">
                <a:solidFill>
                  <a:srgbClr val="616161"/>
                </a:solidFill>
                <a:latin typeface="Proxima Nova"/>
              </a:rPr>
              <a:t>Model Description: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Logistic regression to predict the likelihood of an incident being a homicide.</a:t>
            </a:r>
          </a:p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Model Summary: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The logistic regression model evaluates the influence of borough, hour, and perpetrator race on the likelihood of a shooting being classified as a homicide.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endParaRPr sz="1300" b="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ED50EC-30F1-CCC2-14B3-D8141BE0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020" y="1439969"/>
            <a:ext cx="5012860" cy="18228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(</a:t>
            </a:r>
            <a:r>
              <a:rPr dirty="0"/>
              <a:t>Predictive Analysis Using Logistic Regression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599" y="840597"/>
            <a:ext cx="3741420" cy="4162678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Key Findings:</a:t>
            </a:r>
            <a:endParaRPr lang="en-US" sz="1300" b="0" i="0" dirty="0">
              <a:solidFill>
                <a:srgbClr val="616161"/>
              </a:solidFill>
              <a:latin typeface="Proxima Nova"/>
            </a:endParaRPr>
          </a:p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Race as a Predictor: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Significant predictors include perpetrator races 'Black' and 'White Hispanic', both of which substantially increase the probability of incidents being homicides.</a:t>
            </a:r>
          </a:p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Borough Influence: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Among boroughs, only 'Staten Island' shows a positive association, although not statistically significant.</a:t>
            </a:r>
          </a:p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Time Factor: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The hour of the incident is also a significant predictor, with incidents later in the day more likely to result in homicide.</a:t>
            </a:r>
          </a:p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Model Effectiveness:</a:t>
            </a:r>
          </a:p>
          <a:p>
            <a:pPr marL="137160" lvl="1" algn="l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Goodness of Fit: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The model's AIC is 2917.3, and the decrease from null deviance to residual deviance shows the model's utility in explaining the variance in the data.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82277-7420-1E2A-C347-6EBCDB05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49" y="1105301"/>
            <a:ext cx="4227768" cy="339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3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Data-Driven Insights and </a:t>
            </a:r>
            <a:r>
              <a:rPr lang="en-US" dirty="0"/>
              <a:t>Recommendations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8599" y="1233027"/>
            <a:ext cx="3741420" cy="2746906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422910" lvl="1" indent="-285750" algn="l">
              <a:spcBef>
                <a:spcPts val="120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Our analysis revealed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key patterns and trends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in NYC shooting incidents. We recommend targeted interventions in high-risk areas and times, backed by our data-driven insights to optimize resource allocation and enhance public safety.</a:t>
            </a:r>
          </a:p>
          <a:p>
            <a:pPr marL="422910" lvl="1" indent="-285750" algn="l">
              <a:spcBef>
                <a:spcPts val="120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We critically assessed potential biases in our dataset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, including reporting bias and selection bias. Understanding these biases is essential for interpreting our findings accurately and ensuring the reliability of our conclusions.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D782A-EC3B-1A30-BEF0-38448F5D6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655" y="1182884"/>
            <a:ext cx="4832377" cy="27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4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Potential Biases in the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50301" y="1243503"/>
            <a:ext cx="4190999" cy="2700739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Identifying potential biases in the dataset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 and analysis is crucial for ensuring the findings' validity and reliability. Here are key sources of bias:</a:t>
            </a:r>
          </a:p>
          <a:p>
            <a:pPr algn="l">
              <a:spcAft>
                <a:spcPts val="1200"/>
              </a:spcAft>
            </a:pPr>
            <a:r>
              <a:rPr lang="ru-RU" sz="1300" b="1" dirty="0">
                <a:solidFill>
                  <a:srgbClr val="616161"/>
                </a:solidFill>
                <a:latin typeface="Proxima Nova"/>
              </a:rPr>
              <a:t>1.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Reporting Bias: 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There may be inconsistencies in incident reporting across different boroughs or precincts. Enhanced community policing and surveillance in certain areas could lead to overrepresentation of incidents.</a:t>
            </a:r>
          </a:p>
          <a:p>
            <a:pPr algn="l">
              <a:spcAft>
                <a:spcPts val="1200"/>
              </a:spcAft>
            </a:pPr>
            <a:r>
              <a:rPr lang="ru-RU" sz="1300" b="1" dirty="0">
                <a:solidFill>
                  <a:srgbClr val="616161"/>
                </a:solidFill>
                <a:latin typeface="Proxima Nova"/>
              </a:rPr>
              <a:t>2.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Selection Bias: 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The dataset may not represent all shooting incidents, potentially excluding unreported cases, which could skew the analysis.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B92E9C-5865-1B46-AFD6-C90EB14D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50" y="869135"/>
            <a:ext cx="3259750" cy="3227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Potential Biases in the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198121" y="1254278"/>
            <a:ext cx="4190999" cy="345479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algn="l">
              <a:spcAft>
                <a:spcPts val="1200"/>
              </a:spcAft>
            </a:pPr>
            <a:r>
              <a:rPr lang="ru-RU" sz="1300" b="1" dirty="0">
                <a:solidFill>
                  <a:srgbClr val="616161"/>
                </a:solidFill>
                <a:latin typeface="Proxima Nova"/>
              </a:rPr>
              <a:t>3.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Measurement Bias: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 Data entry accuracy, such as incident timing or homicide classification, might be affected by human error or subjective judgments.</a:t>
            </a:r>
          </a:p>
          <a:p>
            <a:pPr algn="l">
              <a:spcAft>
                <a:spcPts val="1200"/>
              </a:spcAft>
            </a:pPr>
            <a:r>
              <a:rPr lang="ru-RU" sz="1300" b="1" dirty="0">
                <a:solidFill>
                  <a:srgbClr val="616161"/>
                </a:solidFill>
                <a:latin typeface="Proxima Nova"/>
              </a:rPr>
              <a:t>4.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Geographical Bias: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 The dataset might overrepresent urban centers while overlooking less populated or rural areas.</a:t>
            </a:r>
          </a:p>
          <a:p>
            <a:pPr algn="l">
              <a:spcAft>
                <a:spcPts val="1200"/>
              </a:spcAft>
            </a:pPr>
            <a:r>
              <a:rPr lang="ru-RU" sz="1300" b="1" dirty="0">
                <a:solidFill>
                  <a:srgbClr val="616161"/>
                </a:solidFill>
                <a:latin typeface="Proxima Nova"/>
              </a:rPr>
              <a:t>5.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Temporal Bias: 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If data collection intensified in recent years, earlier data might be underrepresented, skewing long-term trend analysis.</a:t>
            </a:r>
          </a:p>
          <a:p>
            <a:pPr algn="l">
              <a:spcAft>
                <a:spcPts val="1200"/>
              </a:spcAft>
            </a:pPr>
            <a:r>
              <a:rPr lang="ru-RU" sz="1300" b="1" dirty="0">
                <a:solidFill>
                  <a:srgbClr val="616161"/>
                </a:solidFill>
                <a:latin typeface="Proxima Nova"/>
              </a:rPr>
              <a:t>6.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Socioeconomic Bias: </a:t>
            </a:r>
            <a:r>
              <a:rPr lang="en-US" sz="1300" dirty="0">
                <a:solidFill>
                  <a:srgbClr val="616161"/>
                </a:solidFill>
                <a:latin typeface="Proxima Nova"/>
              </a:rPr>
              <a:t>Incident reporting might vary by area due to differences in police presence or community engagement</a:t>
            </a:r>
            <a:r>
              <a:rPr lang="en-US" sz="16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.</a:t>
            </a:r>
          </a:p>
          <a:p>
            <a:pPr algn="l"/>
            <a:endParaRPr sz="1300" i="0" dirty="0">
              <a:solidFill>
                <a:srgbClr val="616161"/>
              </a:solidFill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58221-5E63-A9B4-A634-0BE05900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59" y="910635"/>
            <a:ext cx="3322230" cy="33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1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5820" y="1294654"/>
            <a:ext cx="6972300" cy="785605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Thank you</a:t>
            </a:r>
            <a:br>
              <a:rPr lang="ru-RU" sz="4000" dirty="0"/>
            </a:br>
            <a:r>
              <a:rPr lang="en-US" sz="4000" dirty="0"/>
              <a:t>for you attention!</a:t>
            </a:r>
            <a:endParaRPr sz="4000" dirty="0"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A9A32D-BC00-509F-B6D8-C87E5C88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14" y="653415"/>
            <a:ext cx="3522345" cy="3522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616161"/>
                </a:solidFill>
                <a:latin typeface="Proxima Nova"/>
              </a:rPr>
              <a:t>Data Import Process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59080" y="1058198"/>
            <a:ext cx="4190999" cy="340862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Objective: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Begin the analysis by loading the NYPD Shooting Incident Data (Historic).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Methodology: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Libraries Used: Utilized key R libraries for data manipulation and visualization including `</a:t>
            </a:r>
            <a:r>
              <a:rPr lang="en-US" sz="1300" b="0" i="0" dirty="0" err="1">
                <a:solidFill>
                  <a:srgbClr val="616161"/>
                </a:solidFill>
                <a:latin typeface="Proxima Nova"/>
              </a:rPr>
              <a:t>dplyr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` for data processing, `ggplot2` for plotting, `</a:t>
            </a:r>
            <a:r>
              <a:rPr lang="en-US" sz="1300" b="0" i="0" dirty="0" err="1">
                <a:solidFill>
                  <a:srgbClr val="616161"/>
                </a:solidFill>
                <a:latin typeface="Proxima Nova"/>
              </a:rPr>
              <a:t>tidyr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` for data cleaning, and `</a:t>
            </a:r>
            <a:r>
              <a:rPr lang="en-US" sz="1300" b="0" i="0" dirty="0" err="1">
                <a:solidFill>
                  <a:srgbClr val="616161"/>
                </a:solidFill>
                <a:latin typeface="Proxima Nova"/>
              </a:rPr>
              <a:t>lubridate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` for handling date-time data.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Data Loading: The dataset is loaded into R using `</a:t>
            </a:r>
            <a:r>
              <a:rPr lang="en-US" sz="1300" b="0" i="0" dirty="0" err="1">
                <a:solidFill>
                  <a:srgbClr val="616161"/>
                </a:solidFill>
                <a:latin typeface="Proxima Nova"/>
              </a:rPr>
              <a:t>readr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`'s `</a:t>
            </a:r>
            <a:r>
              <a:rPr lang="en-US" sz="1300" b="0" i="0" dirty="0" err="1">
                <a:solidFill>
                  <a:srgbClr val="616161"/>
                </a:solidFill>
                <a:latin typeface="Proxima Nova"/>
              </a:rPr>
              <a:t>read_csv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` function, ensuring efficient and straightforward CSV file parsing.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 Initial Data Review: Quick examination of the dataset using `head()` function to ensure data integrity and correct loading.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39265-E38E-9737-0D6C-95A48C65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717" y="1163397"/>
            <a:ext cx="4001163" cy="26454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Preparing the Data for Analysis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67155" y="1153538"/>
            <a:ext cx="4190999" cy="340862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Process Overview: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 - Data Conversion: Factors converted to strings and dates and times standardized using `</a:t>
            </a:r>
            <a:r>
              <a:rPr lang="en-US" sz="1300" b="0" i="0" dirty="0" err="1">
                <a:solidFill>
                  <a:srgbClr val="616161"/>
                </a:solidFill>
                <a:latin typeface="Proxima Nova"/>
              </a:rPr>
              <a:t>lubridate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` for consistency.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 - Removing Missing Values: Dropped rows with incomplete data to maintain the integrity of the analysis.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Initial Check: Used `head()` to verify the dataset after cleaning.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endParaRPr lang="en-US" sz="1300" b="0" i="0" dirty="0">
              <a:solidFill>
                <a:srgbClr val="616161"/>
              </a:solidFill>
              <a:latin typeface="Proxima Nova"/>
            </a:endParaRP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Insights: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Ensuring clean and well-structured data is essential for accurate analysis and modeling.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0DA92F-79F1-16BF-FB91-0BBB7B52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48" y="1662695"/>
            <a:ext cx="4381955" cy="16691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616161"/>
                </a:solidFill>
                <a:latin typeface="Proxima Nova"/>
              </a:rPr>
              <a:t>Exploratory Data Analysis (EDA)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3830" y="979080"/>
            <a:ext cx="4088130" cy="3506088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Understanding Incident Distribution</a:t>
            </a:r>
            <a:r>
              <a:rPr lang="ru-RU" sz="1300" b="1" i="0" dirty="0">
                <a:solidFill>
                  <a:srgbClr val="616161"/>
                </a:solidFill>
                <a:latin typeface="Proxima Nova"/>
              </a:rPr>
              <a:t>:</a:t>
            </a:r>
            <a:endParaRPr lang="en-US" sz="1300" b="1" i="0" dirty="0">
              <a:solidFill>
                <a:srgbClr val="616161"/>
              </a:solidFill>
              <a:latin typeface="Proxima Nova"/>
            </a:endParaRP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Focus of Analysis: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This step delves into the spatial and temporal distribution of shooting incidents.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Spatial Distribution: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We assess how incidents are spread across different boroughs of New York City.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Temporal Trends: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Analysis extends to understanding patterns over time including years, months, and days of the week.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Visualization Insight: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Bar Chart Overview: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The bar chart illustrates the number of shooting incidents across five boroughs. It reveals higher frequencies in certain boroughs, indicating potential areas of focus for law enforcement and policy makers.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185810-E9B1-2B27-F9E1-DE0CBD1A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86" y="937118"/>
            <a:ext cx="4541914" cy="37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616161"/>
                </a:solidFill>
                <a:latin typeface="Proxima Nova"/>
              </a:rPr>
              <a:t>Temporal Analysis of Shooting Incidents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1042" y="1645830"/>
            <a:ext cx="4190999" cy="2295500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Overview of Temporal Distribution: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Enhanced the dataset by adding time variables (year, month, day of the week) to uncover patterns. Visualizations highlight peak times and trends, aiding in strategic planning for law enforcement.</a:t>
            </a:r>
          </a:p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Key Visual Insights: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Utilized `ggplot2` for creating distinct visualizations for each time segment, revealing seasonal variations and weekly patterns that help pinpoint critical periods for focused policing efforts.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5D711C-30C1-A867-A71B-F146D6FE8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1535"/>
            <a:ext cx="4432487" cy="3806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616161"/>
                </a:solidFill>
                <a:latin typeface="Proxima Nova"/>
              </a:rPr>
              <a:t>Hourly Distribution of Shootings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64920" y="1371510"/>
            <a:ext cx="4190999" cy="2798202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Here's a concise slide text that provides an analysis based on the hourly distribution of shootings, as depicted in the histogram: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Pattern Analysis: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The histogram shows a significant increase in shootings during early evening hours, peaking around midnight. A notable decrease occurs during early morning hours, suggesting lower activity between 3 AM and 9 AM.</a:t>
            </a:r>
          </a:p>
          <a:p>
            <a:pPr marL="137160" algn="l"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- </a:t>
            </a:r>
            <a:r>
              <a:rPr lang="en-US" sz="1300" b="1" i="0" dirty="0">
                <a:solidFill>
                  <a:srgbClr val="616161"/>
                </a:solidFill>
                <a:latin typeface="Proxima Nova"/>
              </a:rPr>
              <a:t>Implications: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 This pattern indicates that strategic policing and community interventions might be most needed in the late evening to early night hours to effectively reduce shooting incidents.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27E41D-F739-0A94-1D7F-3070BC3C8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178" y="903862"/>
            <a:ext cx="3522122" cy="34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9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Incident Trends Over Time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1042" y="1645830"/>
            <a:ext cx="4190999" cy="592470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Graph: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Line graph displaying shooting incidents over time (yearly).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35E84-49EB-EBE2-64BF-32438158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34" y="617220"/>
            <a:ext cx="3759929" cy="3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6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Incident Trends Over Time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1042" y="1645830"/>
            <a:ext cx="4190999" cy="592470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Graph: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Line graph displaying shooting incidents over time (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months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).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A3BE8E-3328-5CFD-84CE-9A80ECBE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00" y="857250"/>
            <a:ext cx="3442998" cy="33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Incident Trends Over Time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1042" y="1645830"/>
            <a:ext cx="4190999" cy="592470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Graph: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Line graph displaying shooting incidents over time (</a:t>
            </a:r>
            <a:r>
              <a:rPr lang="en-US" sz="1300" b="0" i="0" dirty="0">
                <a:solidFill>
                  <a:srgbClr val="616161"/>
                </a:solidFill>
                <a:latin typeface="Proxima Nova"/>
              </a:rPr>
              <a:t>weeks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).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85F46A-8D04-E6C2-AC3A-4A3260B8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42" y="712925"/>
            <a:ext cx="3417708" cy="33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6732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1053</Words>
  <Application>Microsoft Office PowerPoint</Application>
  <PresentationFormat>On-screen Show (16:9)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Helvetica Neue</vt:lpstr>
      <vt:lpstr>Proxima Nova</vt:lpstr>
      <vt:lpstr>Arial</vt:lpstr>
      <vt:lpstr>Spearmint</vt:lpstr>
      <vt:lpstr>Analysis of NYPD Shooting Incident Data (Historic)</vt:lpstr>
      <vt:lpstr>Data Import Process</vt:lpstr>
      <vt:lpstr>Preparing the Data for Analysis</vt:lpstr>
      <vt:lpstr>Exploratory Data Analysis (EDA)</vt:lpstr>
      <vt:lpstr>Temporal Analysis of Shooting Incidents</vt:lpstr>
      <vt:lpstr>Hourly Distribution of Shootings</vt:lpstr>
      <vt:lpstr>Incident Trends Over Time</vt:lpstr>
      <vt:lpstr>Incident Trends Over Time</vt:lpstr>
      <vt:lpstr>Incident Trends Over Time</vt:lpstr>
      <vt:lpstr>Predictive Analysis Using Logistic Regression</vt:lpstr>
      <vt:lpstr>Conclusion (Predictive Analysis Using Logistic Regression)</vt:lpstr>
      <vt:lpstr>Data-Driven Insights and Recommendations</vt:lpstr>
      <vt:lpstr>Potential Biases in the Data</vt:lpstr>
      <vt:lpstr>Potential Biases in the Data</vt:lpstr>
      <vt:lpstr>Thank you for you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NYPD Shooting Incident Data (Historic)</dc:title>
  <cp:lastModifiedBy>Дмитрий Крайнев</cp:lastModifiedBy>
  <cp:revision>7</cp:revision>
  <dcterms:modified xsi:type="dcterms:W3CDTF">2024-06-23T07:11:47Z</dcterms:modified>
</cp:coreProperties>
</file>